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19"/>
  </p:handoutMasterIdLst>
  <p:sldIdLst>
    <p:sldId id="256" r:id="rId4"/>
    <p:sldId id="886" r:id="rId6"/>
    <p:sldId id="1417" r:id="rId7"/>
    <p:sldId id="1418" r:id="rId8"/>
    <p:sldId id="1416" r:id="rId9"/>
    <p:sldId id="1409" r:id="rId10"/>
    <p:sldId id="1410" r:id="rId11"/>
    <p:sldId id="1411" r:id="rId12"/>
    <p:sldId id="1412" r:id="rId13"/>
    <p:sldId id="1413" r:id="rId14"/>
    <p:sldId id="1414" r:id="rId15"/>
    <p:sldId id="1415" r:id="rId16"/>
    <p:sldId id="1419" r:id="rId17"/>
    <p:sldId id="1363" r:id="rId18"/>
  </p:sldIdLst>
  <p:sldSz cx="9144000" cy="6858000" type="screen4x3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66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>
      <p:cViewPr varScale="1">
        <p:scale>
          <a:sx n="67" d="100"/>
          <a:sy n="67" d="100"/>
        </p:scale>
        <p:origin x="1284" y="52"/>
      </p:cViewPr>
      <p:guideLst>
        <p:guide orient="horz" pos="2212"/>
        <p:guide pos="2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0" y="0"/>
      </p:cViewPr>
      <p:guideLst>
        <p:guide orient="horz" pos="2949"/>
        <p:guide pos="2128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l"/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9" name="文本框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r"/>
            <a:fld id="{CAD2D6BD-DE1B-4B5F-8B41-2702339687B9}" type="datetime1">
              <a:rPr lang="zh-CN" altLang="en-US" sz="1200"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0" name="文本框"/>
          <p:cNvSpPr>
            <a:spLocks noGrp="1"/>
          </p:cNvSpPr>
          <p:nvPr>
            <p:ph type="ftr" idx="2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l"/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1" name="文本框"/>
          <p:cNvSpPr>
            <a:spLocks noGrp="1"/>
          </p:cNvSpPr>
          <p:nvPr>
            <p:ph type="sldNum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r"/>
            <a:fld id="{CAD2D6BD-DE1B-4B5F-8B41-2702339687B9}" type="slidenum">
              <a:rPr lang="en-US" altLang="zh-CN" sz="1200" u="none" strike="noStrike" kern="1200" cap="none" spc="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2" name="文本框"/>
          <p:cNvSpPr>
            <a:spLocks noGrp="1"/>
          </p:cNvSpPr>
          <p:nvPr>
            <p:ph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l"/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3" name="文本框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algn="r"/>
            <a:fld id="{CAD2D6BD-DE1B-4B5F-8B41-2702339687B9}" type="datetime1">
              <a:rPr lang="zh-CN" altLang="en-US" sz="1200"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4" name="对象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</a:ln>
        </p:spPr>
      </p:sp>
      <p:sp>
        <p:nvSpPr>
          <p:cNvPr id="5" name="文本框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idx="4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algn="l"/>
            <a:endParaRPr lang="zh-CN" altLang="en-US" sz="1200"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1pPr>
    <a:lvl2pPr marL="4572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2pPr>
    <a:lvl3pPr marL="9144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3pPr>
    <a:lvl4pPr marL="13716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4pPr>
    <a:lvl5pPr marL="18288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5pPr>
    <a:lvl6pPr marL="22860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6pPr>
    <a:lvl7pPr marL="27432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7pPr>
    <a:lvl8pPr marL="32004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8pPr>
    <a:lvl9pPr marL="3200400" indent="0" algn="l" defTabSz="914400" eaLnBrk="1" fontAlgn="auto" latinLnBrk="0" hangingPunct="1">
      <a:buNone/>
      <a:defRPr sz="12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Calibri" panose="020F050202020403020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4110" y="6021360"/>
            <a:ext cx="3657917" cy="5791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390" y="5239"/>
            <a:ext cx="1060796" cy="9937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image" Target="../media/image4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黑体" panose="02010609060101010101" charset="-122"/>
          <a:cs typeface="Arial" panose="020B0604020202020204" pitchFamily="34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5pPr>
      <a:lvl6pPr marL="25146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6pPr>
      <a:lvl7pPr marL="29718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7pPr>
      <a:lvl8pPr marL="3429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8pPr>
      <a:lvl9pPr marL="3429000" indent="-228600" algn="l" defTabSz="914400" eaLnBrk="1" fontAlgn="auto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charset="0"/>
          <a:ea typeface="宋体" panose="02010600030101010101" pitchFamily="2" charset="-122"/>
          <a:cs typeface="Times New Roman" panose="0202060305040502030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pic>
      <p:sp>
        <p:nvSpPr>
          <p:cNvPr id="13" name="矩形"/>
          <p:cNvSpPr/>
          <p:nvPr/>
        </p:nvSpPr>
        <p:spPr>
          <a:xfrm>
            <a:off x="0" y="2637155"/>
            <a:ext cx="9144000" cy="2113280"/>
          </a:xfrm>
          <a:prstGeom prst="rect">
            <a:avLst/>
          </a:prstGeom>
          <a:gradFill rotWithShape="1">
            <a:gsLst>
              <a:gs pos="0">
                <a:srgbClr val="336699">
                  <a:alpha val="100000"/>
                </a:srgbClr>
              </a:gs>
              <a:gs pos="100000">
                <a:srgbClr val="182F47">
                  <a:alpha val="100000"/>
                </a:srgbClr>
              </a:gs>
            </a:gsLst>
            <a:lin ang="5400000" scaled="1"/>
          </a:gradFill>
          <a:ln w="9525" cap="flat" cmpd="sng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0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       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7540" y="5445760"/>
            <a:ext cx="60979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noProof="0" dirty="0">
                <a:ln>
                  <a:noFill/>
                </a:ln>
                <a:solidFill>
                  <a:srgbClr val="FFFFFF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山东警察学院</a:t>
            </a:r>
            <a:r>
              <a:rPr lang="en-US" altLang="zh-CN" sz="4000" noProof="0" dirty="0">
                <a:ln>
                  <a:noFill/>
                </a:ln>
                <a:solidFill>
                  <a:srgbClr val="FFFFFF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 </a:t>
            </a:r>
            <a:r>
              <a:rPr lang="zh-CN" altLang="en-US" sz="4000" noProof="0" dirty="0">
                <a:ln>
                  <a:noFill/>
                </a:ln>
                <a:solidFill>
                  <a:srgbClr val="FFFFFF"/>
                </a:solidFill>
                <a:effectLst>
                  <a:glow rad="63500">
                    <a:srgbClr val="FFC000">
                      <a:alpha val="40000"/>
                    </a:srgb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秦冬杰 </a:t>
            </a:r>
            <a:r>
              <a:rPr lang="zh-CN" altLang="en-US" sz="4000" noProof="0" dirty="0">
                <a:ln>
                  <a:noFill/>
                </a:ln>
                <a:solidFill>
                  <a:srgbClr val="FFFFFF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</a:t>
            </a:r>
            <a:endParaRPr lang="zh-CN" altLang="en-US" sz="4000" noProof="0" dirty="0">
              <a:ln>
                <a:noFill/>
              </a:ln>
              <a:solidFill>
                <a:srgbClr val="FFFFFF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3285490"/>
            <a:ext cx="92227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 b="1" noProof="0" dirty="0">
                <a:ln>
                  <a:noFill/>
                </a:ln>
                <a:solidFill>
                  <a:srgbClr val="FFFFFF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宋体" panose="02010600030101010101" pitchFamily="2" charset="-122"/>
                <a:sym typeface="+mn-ea"/>
              </a:rPr>
              <a:t>坚持和发展新时代“枫桥经验”</a:t>
            </a:r>
            <a:endParaRPr lang="zh-CN" altLang="en-US" sz="4400" b="1" noProof="0" dirty="0">
              <a:ln>
                <a:noFill/>
              </a:ln>
              <a:solidFill>
                <a:srgbClr val="FFFFFF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基层社会治理的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“首都经验”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1505" y="2136775"/>
            <a:ext cx="816800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顶层设计上精心考量、深度谋划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派出所建设上夯实基础、优化机制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社区警务室建设上因地制宜、贴近实战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750" y="1484630"/>
            <a:ext cx="816800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重大活动安保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“北京经验”“北京模式”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推进首都交通治理体系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3600" b="1">
                <a:latin typeface="宋体" panose="02010600030101010101" pitchFamily="2" charset="-122"/>
                <a:cs typeface="宋体" panose="02010600030101010101" pitchFamily="2" charset="-122"/>
              </a:rPr>
              <a:t>和治理能力现代化</a:t>
            </a:r>
            <a:endParaRPr sz="36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坚持党建统领</a:t>
            </a:r>
            <a:endParaRPr lang="en-US"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坚持以人民为中心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坚持共建共治共享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坚持抓基层强基础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8315" y="2637155"/>
            <a:ext cx="816800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400" b="1">
                <a:latin typeface="宋体" panose="02010600030101010101" pitchFamily="2" charset="-122"/>
                <a:cs typeface="宋体" panose="02010600030101010101" pitchFamily="2" charset="-122"/>
              </a:rPr>
              <a:t>坚持弘扬枫桥精神</a:t>
            </a:r>
            <a:endParaRPr sz="54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750" y="1844675"/>
            <a:ext cx="816800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敢为人先、勇立潮头的创</a:t>
            </a:r>
            <a:r>
              <a:rPr lang="zh-CN" sz="4000" b="1">
                <a:latin typeface="宋体" panose="02010600030101010101" pitchFamily="2" charset="-122"/>
                <a:cs typeface="宋体" panose="02010600030101010101" pitchFamily="2" charset="-122"/>
              </a:rPr>
              <a:t>新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精神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以民为本、春风化雨的和合精神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就地解决、舍我其谁的担当精神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115" y="1412875"/>
            <a:ext cx="816800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以党建统领为根本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以为民服务为主线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以基层基础为支撑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以共建共治为途径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sz="4000" b="1">
                <a:latin typeface="宋体" panose="02010600030101010101" pitchFamily="2" charset="-122"/>
                <a:cs typeface="宋体" panose="02010600030101010101" pitchFamily="2" charset="-122"/>
              </a:rPr>
              <a:t>以枫桥精神为鼓舞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3260" y="2205355"/>
            <a:ext cx="816800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在坚持中创新</a:t>
            </a:r>
            <a:r>
              <a:rPr lang="en-US" sz="40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在创新中发展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sz="4000" b="1">
                <a:latin typeface="宋体" panose="02010600030101010101" pitchFamily="2" charset="-122"/>
                <a:cs typeface="宋体" panose="02010600030101010101" pitchFamily="2" charset="-122"/>
              </a:rPr>
              <a:t>始终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保持“枫桥经验”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与时代同步</a:t>
            </a:r>
            <a:r>
              <a:rPr lang="en-US" sz="40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与未来同行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3260" y="2205355"/>
            <a:ext cx="816800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把新时代“枫桥经验”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坚持好</a:t>
            </a:r>
            <a:r>
              <a:rPr lang="en-US" sz="40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发展好</a:t>
            </a:r>
            <a:r>
              <a:rPr lang="en-US" sz="40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传承好</a:t>
            </a:r>
            <a:r>
              <a:rPr lang="en-US" sz="40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0" b="1">
                <a:latin typeface="宋体" panose="02010600030101010101" pitchFamily="2" charset="-122"/>
                <a:cs typeface="宋体" panose="02010600030101010101" pitchFamily="2" charset="-122"/>
              </a:rPr>
              <a:t>弘扬好</a:t>
            </a:r>
            <a:endParaRPr sz="40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67585" y="2348865"/>
            <a:ext cx="6033770" cy="34150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200000"/>
              </a:lnSpc>
            </a:pPr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  </a:t>
            </a:r>
            <a:r>
              <a:rPr lang="en-US" altLang="zh-C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谢！</a:t>
            </a:r>
            <a:endParaRPr lang="en-US" altLang="zh-CN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8" name="图片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1034" y="4653093"/>
            <a:ext cx="1793757" cy="1748912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3667C4"/>
      </a:accent1>
      <a:accent2>
        <a:srgbClr val="C7D5EF"/>
      </a:accent2>
      <a:accent3>
        <a:srgbClr val="3667C4"/>
      </a:accent3>
      <a:accent4>
        <a:srgbClr val="A4BBE5"/>
      </a:accent4>
      <a:accent5>
        <a:srgbClr val="FDF5D5"/>
      </a:accent5>
      <a:accent6>
        <a:srgbClr val="FDF5D5"/>
      </a:accent6>
      <a:hlink>
        <a:srgbClr val="D2611C"/>
      </a:hlink>
      <a:folHlink>
        <a:srgbClr val="3B435B"/>
      </a:folHlink>
    </a:clrScheme>
    <a:fontScheme name="Office 主题​​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​​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3667C4"/>
      </a:accent1>
      <a:accent2>
        <a:srgbClr val="C7D5EF"/>
      </a:accent2>
      <a:accent3>
        <a:srgbClr val="3667C4"/>
      </a:accent3>
      <a:accent4>
        <a:srgbClr val="A4BBE5"/>
      </a:accent4>
      <a:accent5>
        <a:srgbClr val="FDF5D5"/>
      </a:accent5>
      <a:accent6>
        <a:srgbClr val="FDF5D5"/>
      </a:accent6>
      <a:hlink>
        <a:srgbClr val="D2611C"/>
      </a:hlink>
      <a:folHlink>
        <a:srgbClr val="3B435B"/>
      </a:folHlink>
    </a:clrScheme>
    <a:fontScheme name="Office 主题​​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主题​​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otesMaster1">
  <a:themeElements>
    <a:clrScheme name="notesMaster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otes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notes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handoutMaster1">
  <a:themeElements>
    <a:clrScheme name="handoutMaster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andout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handout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0</TotalTime>
  <Words>334</Words>
  <Application>WPS 演示</Application>
  <PresentationFormat>全屏显示(4:3)</PresentationFormat>
  <Paragraphs>52</Paragraphs>
  <Slides>14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黑体</vt:lpstr>
      <vt:lpstr>Calibri</vt:lpstr>
      <vt:lpstr>隶书</vt:lpstr>
      <vt:lpstr>华文中宋</vt:lpstr>
      <vt:lpstr>微软雅黑</vt:lpstr>
      <vt:lpstr>Arial Unicode MS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那情叫CQ</dc:creator>
  <cp:lastModifiedBy>秦冬杰</cp:lastModifiedBy>
  <cp:revision>773</cp:revision>
  <dcterms:created xsi:type="dcterms:W3CDTF">2013-03-20T08:43:00Z</dcterms:created>
  <dcterms:modified xsi:type="dcterms:W3CDTF">2022-09-27T11:47:42Z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2052-11.1.0.11544</vt:lpwstr>
  </property>
  <property fmtid="{D5CDD505-2E9C-101B-9397-08002B2CF9AE}" pid="3" name="ICV">
    <vt:lpwstr>A26E5FA3B5D14307A06D44574765B48D</vt:lpwstr>
  </property>
</Properties>
</file>